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0"/>
  </p:notesMasterIdLst>
  <p:handoutMasterIdLst>
    <p:handoutMasterId r:id="rId21"/>
  </p:handoutMasterIdLst>
  <p:sldIdLst>
    <p:sldId id="281" r:id="rId6"/>
    <p:sldId id="291" r:id="rId7"/>
    <p:sldId id="337" r:id="rId8"/>
    <p:sldId id="338" r:id="rId9"/>
    <p:sldId id="339" r:id="rId10"/>
    <p:sldId id="340" r:id="rId11"/>
    <p:sldId id="341" r:id="rId12"/>
    <p:sldId id="345" r:id="rId13"/>
    <p:sldId id="342" r:id="rId14"/>
    <p:sldId id="343" r:id="rId15"/>
    <p:sldId id="344" r:id="rId16"/>
    <p:sldId id="311" r:id="rId17"/>
    <p:sldId id="301" r:id="rId18"/>
    <p:sldId id="298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24/11/2022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8 – JDBC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database resources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978066" cy="241399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resources are expensive to create. Not closing them creates a resource leak that will eventually slow down your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must be closed in the right order, to avoid resource leaks and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closing a JDBC resource should close any resources that it created: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closing a Connection also closes </a:t>
            </a:r>
            <a:r>
              <a:rPr lang="en-US" dirty="0" err="1"/>
              <a:t>PreparedStatement</a:t>
            </a:r>
            <a:r>
              <a:rPr lang="en-US" dirty="0"/>
              <a:t> / </a:t>
            </a:r>
            <a:r>
              <a:rPr lang="en-US" dirty="0" err="1"/>
              <a:t>CallableStatement</a:t>
            </a:r>
            <a:r>
              <a:rPr lang="en-US" dirty="0"/>
              <a:t> and </a:t>
            </a:r>
            <a:r>
              <a:rPr lang="en-US" dirty="0" err="1"/>
              <a:t>ResultSet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closing a </a:t>
            </a:r>
            <a:r>
              <a:rPr lang="en-US" dirty="0" err="1"/>
              <a:t>PreparedStatement</a:t>
            </a:r>
            <a:r>
              <a:rPr lang="en-US" dirty="0"/>
              <a:t> / </a:t>
            </a:r>
            <a:r>
              <a:rPr lang="en-US" dirty="0" err="1"/>
              <a:t>CallableStatement</a:t>
            </a:r>
            <a:r>
              <a:rPr lang="en-US" dirty="0"/>
              <a:t> also closes the </a:t>
            </a:r>
            <a:r>
              <a:rPr lang="en-US" dirty="0" err="1"/>
              <a:t>ResultSet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3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JDBCTEMplate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978066" cy="133882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support for working with JDBC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creating connections, executing queries and retrieving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6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Database Programming with JDBC and Java, George Reese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JDBC </a:t>
            </a:r>
            <a:r>
              <a:rPr lang="en-US" sz="2000" dirty="0" err="1"/>
              <a:t>OVerview</a:t>
            </a:r>
            <a:endParaRPr lang="en-US" sz="2000" dirty="0"/>
          </a:p>
          <a:p>
            <a:r>
              <a:rPr lang="en-US" sz="2000" dirty="0" err="1"/>
              <a:t>Jdbc</a:t>
            </a:r>
            <a:r>
              <a:rPr lang="en-US" sz="2000" dirty="0"/>
              <a:t> Architecture</a:t>
            </a:r>
          </a:p>
          <a:p>
            <a:r>
              <a:rPr lang="en-US" sz="2000" dirty="0"/>
              <a:t>Connecting to a database</a:t>
            </a:r>
          </a:p>
          <a:p>
            <a:r>
              <a:rPr lang="en-US" sz="2000" dirty="0"/>
              <a:t>Working with queries</a:t>
            </a:r>
          </a:p>
          <a:p>
            <a:r>
              <a:rPr lang="en-US" sz="2000" dirty="0"/>
              <a:t>Closing database resources</a:t>
            </a:r>
          </a:p>
          <a:p>
            <a:r>
              <a:rPr lang="en-US" sz="2000" dirty="0" err="1"/>
              <a:t>Jdbctemplate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8" y="1878878"/>
            <a:ext cx="10014615" cy="342350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two main ways to access a relational database from Java: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Database Connectivity Language (</a:t>
            </a:r>
            <a:r>
              <a:rPr lang="en-US" dirty="0">
                <a:solidFill>
                  <a:srgbClr val="FF0000"/>
                </a:solidFill>
              </a:rPr>
              <a:t>JDBC</a:t>
            </a:r>
            <a:r>
              <a:rPr lang="en-US" dirty="0"/>
              <a:t>): accesses data as rows and columns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Java Persistence API (</a:t>
            </a:r>
            <a:r>
              <a:rPr lang="en-US" dirty="0">
                <a:solidFill>
                  <a:srgbClr val="FF0000"/>
                </a:solidFill>
              </a:rPr>
              <a:t>JPA</a:t>
            </a:r>
            <a:r>
              <a:rPr lang="en-US" dirty="0"/>
              <a:t>): accesses data through Java objects using a concept called object‐relational mapping (ORM)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allows you to construct SQL statements and embed them inside Java 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, room, gambling house, vector graphics&#10;&#10;Description automatically generated">
            <a:extLst>
              <a:ext uri="{FF2B5EF4-FFF2-40B4-BE49-F238E27FC236}">
                <a16:creationId xmlns:a16="http://schemas.microsoft.com/office/drawing/2014/main" id="{6DC01412-8A73-4A48-805B-8C752D31A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61" y="3752668"/>
            <a:ext cx="3415613" cy="21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051612" cy="280076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JDBC API </a:t>
            </a:r>
            <a:r>
              <a:rPr lang="en-US" dirty="0"/>
              <a:t>provides a shared language through which Java applications can talk to database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JDBC driver</a:t>
            </a:r>
            <a:r>
              <a:rPr lang="en-US" dirty="0"/>
              <a:t> is the set of classes that implement the JDBC interfaces for a particular database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58CC147-D1A0-4918-BEBA-32DAAB60D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1878878"/>
            <a:ext cx="4557713" cy="40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Jdbc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357431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interfaces (contracts):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Driver: establishes a connection to the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Connection: sends commands to a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Statement: executes a SQL query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PreparedStatement</a:t>
            </a:r>
            <a:r>
              <a:rPr lang="en-US" dirty="0"/>
              <a:t>: executes a SQL query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CallableStatement</a:t>
            </a:r>
            <a:r>
              <a:rPr lang="en-US" dirty="0"/>
              <a:t>: executes commands stored in the database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ResultSet</a:t>
            </a:r>
            <a:r>
              <a:rPr lang="en-US" dirty="0"/>
              <a:t>: reads results of a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database interfaces are in the package </a:t>
            </a:r>
            <a:r>
              <a:rPr lang="en-US" dirty="0" err="1"/>
              <a:t>java.sql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A75284E-444D-4E90-BFF8-01B37D617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/>
          <a:stretch/>
        </p:blipFill>
        <p:spPr>
          <a:xfrm>
            <a:off x="6455992" y="1469974"/>
            <a:ext cx="4818649" cy="43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 database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820792" cy="439197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steps needed in order to establish a connection to a database:</a:t>
            </a:r>
          </a:p>
          <a:p>
            <a:pPr marL="628650" lvl="1" indent="-342900">
              <a:buAutoNum type="arabicPeriod"/>
            </a:pPr>
            <a:r>
              <a:rPr lang="en-US" dirty="0"/>
              <a:t>define the JDBC </a:t>
            </a:r>
            <a:r>
              <a:rPr lang="en-US" dirty="0" err="1"/>
              <a:t>url</a:t>
            </a:r>
            <a:endParaRPr lang="en-US" dirty="0"/>
          </a:p>
          <a:p>
            <a:pPr marL="628650" lvl="1" indent="-342900">
              <a:buAutoNum type="arabicPeriod"/>
            </a:pPr>
            <a:r>
              <a:rPr lang="en-US" dirty="0"/>
              <a:t>create a Connection based on </a:t>
            </a:r>
            <a:r>
              <a:rPr lang="en-US" dirty="0" err="1"/>
              <a:t>DriverManager</a:t>
            </a:r>
            <a:r>
              <a:rPr lang="en-US" dirty="0"/>
              <a:t> or </a:t>
            </a:r>
            <a:r>
              <a:rPr lang="en-US" dirty="0" err="1"/>
              <a:t>DataSource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SpringBoot</a:t>
            </a:r>
            <a:r>
              <a:rPr lang="en-US" dirty="0"/>
              <a:t> applications, the configuration of a </a:t>
            </a:r>
            <a:r>
              <a:rPr lang="en-US" dirty="0" err="1"/>
              <a:t>DataSource</a:t>
            </a:r>
            <a:r>
              <a:rPr lang="en-US" dirty="0"/>
              <a:t> can be done: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using a </a:t>
            </a:r>
            <a:r>
              <a:rPr lang="en-US" dirty="0" err="1"/>
              <a:t>DataSource</a:t>
            </a:r>
            <a:r>
              <a:rPr lang="en-US" dirty="0"/>
              <a:t> bean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using certain properties in </a:t>
            </a:r>
            <a:r>
              <a:rPr lang="en-US" dirty="0" err="1"/>
              <a:t>application.properties</a:t>
            </a:r>
            <a:r>
              <a:rPr lang="en-US" dirty="0"/>
              <a:t> (recommended)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: A </a:t>
            </a:r>
            <a:r>
              <a:rPr lang="en-US" dirty="0" err="1"/>
              <a:t>DataSource</a:t>
            </a:r>
            <a:r>
              <a:rPr lang="en-US" dirty="0"/>
              <a:t> has more features than </a:t>
            </a:r>
            <a:r>
              <a:rPr lang="en-US" dirty="0" err="1"/>
              <a:t>DriverManager</a:t>
            </a:r>
            <a:r>
              <a:rPr lang="en-US" dirty="0"/>
              <a:t> (it can pool connections or store the database connection information outside the application)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1E3909-7571-4464-AC28-9CE19A8B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96" y="2413384"/>
            <a:ext cx="5064657" cy="20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474D73B-ABBF-4C41-BB6A-3D972D446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8" y="2059971"/>
            <a:ext cx="8294703" cy="27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273554" cy="454124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Statement or </a:t>
            </a:r>
            <a:r>
              <a:rPr lang="en-US" dirty="0" err="1">
                <a:solidFill>
                  <a:srgbClr val="FF0000"/>
                </a:solidFill>
              </a:rPr>
              <a:t>PreparedStatement</a:t>
            </a:r>
            <a:r>
              <a:rPr lang="en-US" dirty="0"/>
              <a:t>: used to run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CallableStatement</a:t>
            </a:r>
            <a:r>
              <a:rPr lang="en-US" dirty="0"/>
              <a:t>: used to run stored procedures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 is to use </a:t>
            </a:r>
            <a:r>
              <a:rPr lang="en-US" dirty="0" err="1"/>
              <a:t>PreparedStatement</a:t>
            </a:r>
            <a:r>
              <a:rPr lang="en-US" dirty="0"/>
              <a:t>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performance: it figures out a plan to run the SQL well and remembers it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security: protects against an attack called SQL injection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readability: no need to use string concatenation in building a query string with lots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PreparedStatement</a:t>
            </a:r>
            <a:r>
              <a:rPr lang="en-US" dirty="0"/>
              <a:t> uses parameter binding: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through parameter position (index)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through parameter name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56824CE-DAA1-433E-8AE7-0A7E007E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37" y="2376450"/>
            <a:ext cx="3776403" cy="19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0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queries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273554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ResultSet</a:t>
            </a:r>
            <a:r>
              <a:rPr lang="en-US" dirty="0"/>
              <a:t>: provides a collection with all records retrieved from a select query on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a loop to iterate through all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access values using the index or the column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2456D37-17B6-4B73-816C-7FC31F499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383" y="2383727"/>
            <a:ext cx="4925257" cy="23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54184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3634</TotalTime>
  <Words>503</Words>
  <Application>Microsoft Office PowerPoint</Application>
  <PresentationFormat>Widescreen</PresentationFormat>
  <Paragraphs>97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Jdbc overview</vt:lpstr>
      <vt:lpstr>Jdbc architecture</vt:lpstr>
      <vt:lpstr>Jdbc architecture</vt:lpstr>
      <vt:lpstr>Connecting to a database</vt:lpstr>
      <vt:lpstr>Working with queries</vt:lpstr>
      <vt:lpstr>Working with queries</vt:lpstr>
      <vt:lpstr>Working with queries</vt:lpstr>
      <vt:lpstr>Closing database resources</vt:lpstr>
      <vt:lpstr>JDBCTEMplate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536</cp:revision>
  <cp:lastPrinted>2015-07-09T12:46:33Z</cp:lastPrinted>
  <dcterms:created xsi:type="dcterms:W3CDTF">2017-02-27T09:06:14Z</dcterms:created>
  <dcterms:modified xsi:type="dcterms:W3CDTF">2022-11-24T18:13:22Z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